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72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9" r:id="rId58"/>
    <p:sldId id="315" r:id="rId59"/>
    <p:sldId id="316" r:id="rId60"/>
    <p:sldId id="317" r:id="rId61"/>
    <p:sldId id="320" r:id="rId62"/>
    <p:sldId id="321" r:id="rId63"/>
    <p:sldId id="323" r:id="rId64"/>
    <p:sldId id="325" r:id="rId65"/>
    <p:sldId id="326" r:id="rId66"/>
    <p:sldId id="327" r:id="rId67"/>
    <p:sldId id="328" r:id="rId68"/>
    <p:sldId id="329" r:id="rId69"/>
    <p:sldId id="33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15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74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0213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515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941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518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98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63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71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5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38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14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02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74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70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65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F2D9C-510E-463F-805A-8674C7F80F03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C7B9F58-FF24-4F9A-B0BF-C544C8EA70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21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A4A62-C369-908C-C15B-E0D38717B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1745"/>
            <a:ext cx="9144000" cy="1176954"/>
          </a:xfrm>
        </p:spPr>
        <p:txBody>
          <a:bodyPr>
            <a:noAutofit/>
          </a:bodyPr>
          <a:lstStyle/>
          <a:p>
            <a:r>
              <a:rPr lang="fr-FR" sz="8000" dirty="0">
                <a:solidFill>
                  <a:schemeClr val="bg2">
                    <a:lumMod val="50000"/>
                  </a:schemeClr>
                </a:solidFill>
              </a:rPr>
              <a:t>Hypnos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0E0A90-9031-613E-ED22-13734AD69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5382" y="3622090"/>
            <a:ext cx="7087339" cy="2166814"/>
          </a:xfrm>
        </p:spPr>
        <p:txBody>
          <a:bodyPr>
            <a:normAutofit/>
          </a:bodyPr>
          <a:lstStyle/>
          <a:p>
            <a:r>
              <a:rPr lang="fr-FR" sz="4400" u="sng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Dossier Projet</a:t>
            </a:r>
          </a:p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Développeur Web et Web Mobile</a:t>
            </a:r>
          </a:p>
          <a:p>
            <a:endParaRPr lang="fr-FR" dirty="0"/>
          </a:p>
          <a:p>
            <a:r>
              <a:rPr lang="fr-FR" dirty="0">
                <a:latin typeface="Abadi" panose="020B0604020104020204" pitchFamily="34" charset="0"/>
              </a:rPr>
              <a:t>Hugo Dessauw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1D2725-6F9E-6805-ED13-7251A0951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46" y="643554"/>
            <a:ext cx="1162212" cy="1362265"/>
          </a:xfrm>
          <a:prstGeom prst="rect">
            <a:avLst/>
          </a:prstGeom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4D7C522B-B480-B409-6761-C01118DF169B}"/>
              </a:ext>
            </a:extLst>
          </p:cNvPr>
          <p:cNvSpPr txBox="1">
            <a:spLocks/>
          </p:cNvSpPr>
          <p:nvPr/>
        </p:nvSpPr>
        <p:spPr>
          <a:xfrm>
            <a:off x="7358110" y="4558684"/>
            <a:ext cx="353627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59215A5-DCBB-7584-DA16-D26BFE04F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177" y="4915130"/>
            <a:ext cx="28003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C034-EB99-2AD9-0461-1B3523C8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Mon projet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									</a:t>
            </a:r>
            <a:r>
              <a:rPr lang="fr-FR" sz="3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Cahier des charges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	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Manager 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Suite : Créer, modifier, supprimer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Galerie d’image : Créer, modifier, supprimer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Un manager par hôtel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>
              <a:solidFill>
                <a:schemeClr val="bg2">
                  <a:lumMod val="25000"/>
                </a:schemeClr>
              </a:solidFill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9A20B5-1198-4C6D-2624-117DB071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32EFA79-D386-9B3D-F842-36D7500B3828}"/>
              </a:ext>
            </a:extLst>
          </p:cNvPr>
          <p:cNvSpPr txBox="1"/>
          <p:nvPr/>
        </p:nvSpPr>
        <p:spPr>
          <a:xfrm>
            <a:off x="9383696" y="5757333"/>
            <a:ext cx="134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Plus d’exemple p.27</a:t>
            </a:r>
          </a:p>
        </p:txBody>
      </p:sp>
    </p:spTree>
    <p:extLst>
      <p:ext uri="{BB962C8B-B14F-4D97-AF65-F5344CB8AC3E}">
        <p14:creationId xmlns:p14="http://schemas.microsoft.com/office/powerpoint/2010/main" val="262758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C034-EB99-2AD9-0461-1B3523C8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Mon projet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									</a:t>
            </a:r>
            <a:r>
              <a:rPr lang="fr-FR" sz="3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Cahier des charges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	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Utilisateur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S’enregistrer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Se connecter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Réserver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Parcourir ses réservations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Voir celles annulées</a:t>
            </a:r>
          </a:p>
          <a:p>
            <a:pPr lvl="1">
              <a:lnSpc>
                <a:spcPct val="150000"/>
              </a:lnSpc>
            </a:pPr>
            <a:endParaRPr lang="fr-FR" dirty="0">
              <a:solidFill>
                <a:schemeClr val="bg2">
                  <a:lumMod val="25000"/>
                </a:schemeClr>
              </a:solidFill>
              <a:cs typeface="Aharoni" panose="02010803020104030203" pitchFamily="2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dirty="0">
              <a:solidFill>
                <a:schemeClr val="bg2">
                  <a:lumMod val="25000"/>
                </a:schemeClr>
              </a:solidFill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BA0592-BCDB-C667-1A51-F3E0E85B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9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C034-EB99-2AD9-0461-1B3523C8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Mon projet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									</a:t>
            </a:r>
            <a:r>
              <a:rPr lang="fr-FR" sz="3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Spécifications Techniques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	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Environnement de travail :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Editeur de texte: 							PHPStorm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Système d’exploitation:						Windows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Dépôt distant :								Github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Gestion des dépendances: 					NPM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" name="Image 8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5E721BA4-17E4-FD42-965F-C164CD3F7D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621" y="2951326"/>
            <a:ext cx="262890" cy="262890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C75D54E9-82E0-9B6A-4B93-6305AD804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03" y="3476054"/>
            <a:ext cx="278130" cy="2413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EEFDE40-053F-261F-03EF-177A8AC481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26" y="3979192"/>
            <a:ext cx="210185" cy="210185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FA4EF5-0A09-5C71-5ABD-8D62F3960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70" y="4402782"/>
            <a:ext cx="253365" cy="2635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BC0B2A5-F00F-8830-26DA-474BD4824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2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C034-EB99-2AD9-0461-1B3523C8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Mon projet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									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Spécifications Techniques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	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Front-End: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Moteur de template	:						TWIG						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Développement d’interfaces:				WebpackEncore	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Langages prédominants:					HTML, SCSS, JS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Framework utilisé:							Bootstrap 					</a:t>
            </a: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F30E30-2284-1C4A-D8DE-F37732523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52" y="2921843"/>
            <a:ext cx="259715" cy="259715"/>
          </a:xfrm>
          <a:prstGeom prst="rect">
            <a:avLst/>
          </a:prstGeom>
        </p:spPr>
      </p:pic>
      <p:pic>
        <p:nvPicPr>
          <p:cNvPr id="5" name="Image 4" descr="Une image contenant bâtiment, fenêtre&#10;&#10;Description générée automatiquement">
            <a:extLst>
              <a:ext uri="{FF2B5EF4-FFF2-40B4-BE49-F238E27FC236}">
                <a16:creationId xmlns:a16="http://schemas.microsoft.com/office/drawing/2014/main" id="{E8C53C14-65CD-F5F1-6856-B8AB7414F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55" y="3372802"/>
            <a:ext cx="372110" cy="372110"/>
          </a:xfrm>
          <a:prstGeom prst="rect">
            <a:avLst/>
          </a:prstGeom>
        </p:spPr>
      </p:pic>
      <p:pic>
        <p:nvPicPr>
          <p:cNvPr id="6" name="Image 5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9CAC83E7-309F-CFC0-8D69-FFE53260C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52" y="4466562"/>
            <a:ext cx="312014" cy="2474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AD9E9A0-D214-22E2-8944-AE936755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86" y="3946093"/>
            <a:ext cx="247481" cy="24748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6F045A9-8A09-C3EC-ACFF-758C171B5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3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C034-EB99-2AD9-0461-1B3523C8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Mon projet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									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Spécifications Techniques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	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Back-End: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Environnement côté serveur:					Node.js					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Serveur local:								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MariaDB</a:t>
            </a:r>
            <a:endParaRPr lang="fr-FR" dirty="0">
              <a:solidFill>
                <a:schemeClr val="bg2">
                  <a:lumMod val="25000"/>
                </a:schemeClr>
              </a:solidFill>
              <a:cs typeface="Aharoni" panose="02010803020104030203" pitchFamily="2" charset="-79"/>
            </a:endParaRP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Serveur distant:								MySQL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Langage prédominant:						PHP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Framework utilisé:							Symfony		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Utilisations de multiples bundles Symfony		</a:t>
            </a: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E1E0A6-7E84-2FC4-1BBC-F5B0D3327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77" y="2954992"/>
            <a:ext cx="264795" cy="298450"/>
          </a:xfrm>
          <a:prstGeom prst="rect">
            <a:avLst/>
          </a:prstGeom>
        </p:spPr>
      </p:pic>
      <p:pic>
        <p:nvPicPr>
          <p:cNvPr id="9" name="Image 8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B1289941-D386-938B-4A20-C1FEBB8A4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526" y="3930790"/>
            <a:ext cx="264795" cy="2647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BA05587-CA45-724A-19D4-B5961834B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93" y="4421368"/>
            <a:ext cx="583721" cy="2918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D6A3BF-EE72-121B-0094-677BB877C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77" y="4895376"/>
            <a:ext cx="291862" cy="2918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42FA522-B05B-02E5-CA61-19F6F8D827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8992" b="29480"/>
          <a:stretch/>
        </p:blipFill>
        <p:spPr>
          <a:xfrm>
            <a:off x="7717861" y="3440212"/>
            <a:ext cx="392772" cy="2647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803DA1-EB26-2EF0-E57E-93A3847A7C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72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C034-EB99-2AD9-0461-1B3523C8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1) Création de l’application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		</a:t>
            </a:r>
          </a:p>
          <a:p>
            <a:pPr lvl="1"/>
            <a:r>
              <a:rPr lang="fr-FR" dirty="0"/>
              <a:t>Conception BDD</a:t>
            </a:r>
          </a:p>
          <a:p>
            <a:pPr lvl="1"/>
            <a:r>
              <a:rPr lang="fr-FR" dirty="0"/>
              <a:t>Analyse chez la concurrence</a:t>
            </a:r>
          </a:p>
          <a:p>
            <a:pPr lvl="1"/>
            <a:r>
              <a:rPr lang="fr-FR" dirty="0"/>
              <a:t>Maquettage </a:t>
            </a:r>
          </a:p>
          <a:p>
            <a:pPr lvl="1"/>
            <a:r>
              <a:rPr lang="fr-FR" dirty="0"/>
              <a:t>Sélection Design System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95934A-8A70-F623-1555-8FC3F4A12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3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Conception de la base de données</a:t>
            </a:r>
          </a:p>
          <a:p>
            <a:endParaRPr lang="fr-FR" dirty="0"/>
          </a:p>
          <a:p>
            <a:pPr lvl="1"/>
            <a:r>
              <a:rPr lang="fr-FR" dirty="0"/>
              <a:t>Analyse du sujet</a:t>
            </a:r>
          </a:p>
          <a:p>
            <a:pPr lvl="2"/>
            <a:r>
              <a:rPr lang="fr-FR" dirty="0"/>
              <a:t>Todo List</a:t>
            </a:r>
          </a:p>
          <a:p>
            <a:pPr lvl="2"/>
            <a:r>
              <a:rPr lang="fr-FR" dirty="0"/>
              <a:t>Cerner les besoins de l’application</a:t>
            </a:r>
          </a:p>
          <a:p>
            <a:pPr marL="457200" lvl="1" indent="0">
              <a:buNone/>
            </a:pPr>
            <a:endParaRPr lang="fr-FR" dirty="0"/>
          </a:p>
          <a:p>
            <a:pPr marL="857250" lvl="2" indent="0">
              <a:buNone/>
            </a:pPr>
            <a:endParaRPr lang="fr-FR" dirty="0"/>
          </a:p>
          <a:p>
            <a:pPr marL="857250" lvl="2" indent="0">
              <a:buNone/>
            </a:pPr>
            <a:endParaRPr lang="fr-FR" dirty="0"/>
          </a:p>
          <a:p>
            <a:pPr marL="857250" lvl="2" indent="0" algn="r">
              <a:buNone/>
            </a:pPr>
            <a:r>
              <a:rPr lang="fr-FR" dirty="0"/>
              <a:t>													</a:t>
            </a:r>
            <a:r>
              <a:rPr lang="fr-FR" u="sng" dirty="0">
                <a:latin typeface="Abadi" panose="020B0604020104020204" pitchFamily="34" charset="0"/>
              </a:rPr>
              <a:t>Méthode Utilisée </a:t>
            </a:r>
            <a:r>
              <a:rPr lang="fr-FR" dirty="0"/>
              <a:t>: </a:t>
            </a:r>
          </a:p>
          <a:p>
            <a:pPr marL="857250" lvl="2" indent="0" algn="r">
              <a:buNone/>
            </a:pPr>
            <a:r>
              <a:rPr lang="fr-FR" dirty="0">
                <a:latin typeface="Abadi" panose="020B0604020104020204" pitchFamily="34" charset="0"/>
              </a:rPr>
              <a:t>Agile</a:t>
            </a:r>
            <a:r>
              <a:rPr lang="fr-FR" dirty="0"/>
              <a:t> 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2A9515F-545C-85F3-D3C1-5448F7F01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2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Conception de la base de données</a:t>
            </a:r>
          </a:p>
          <a:p>
            <a:endParaRPr lang="fr-FR" dirty="0"/>
          </a:p>
          <a:p>
            <a:pPr lvl="1"/>
            <a:r>
              <a:rPr lang="fr-FR" dirty="0"/>
              <a:t>Création de personas</a:t>
            </a:r>
          </a:p>
          <a:p>
            <a:pPr lvl="2"/>
            <a:r>
              <a:rPr lang="fr-FR" dirty="0"/>
              <a:t>Personne fictive</a:t>
            </a:r>
          </a:p>
          <a:p>
            <a:pPr lvl="2"/>
            <a:r>
              <a:rPr lang="fr-FR" dirty="0"/>
              <a:t>Représente groupe de personne ciblé pour les besoins de l’application</a:t>
            </a:r>
          </a:p>
          <a:p>
            <a:pPr lvl="2"/>
            <a:r>
              <a:rPr lang="fr-FR" dirty="0"/>
              <a:t>Y sont répertorié : Profil, aisance numérique, Utilisation de notre produit …</a:t>
            </a:r>
          </a:p>
          <a:p>
            <a:pPr marL="857250" lvl="2" indent="0">
              <a:buNone/>
            </a:pPr>
            <a:endParaRPr lang="fr-FR" dirty="0"/>
          </a:p>
          <a:p>
            <a:pPr marL="857250" lvl="2" indent="0" algn="r">
              <a:buNone/>
            </a:pPr>
            <a:r>
              <a:rPr lang="fr-FR" dirty="0"/>
              <a:t>													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091659E-5206-E83C-6AA7-AA84E5F92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6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										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C03AE9-54B6-28D3-3F06-6A36884C119E}"/>
              </a:ext>
            </a:extLst>
          </p:cNvPr>
          <p:cNvSpPr txBox="1"/>
          <p:nvPr/>
        </p:nvSpPr>
        <p:spPr>
          <a:xfrm>
            <a:off x="9612280" y="6212747"/>
            <a:ext cx="304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Personas supplémentaires p.49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D4524D-4A07-09EE-8D05-7BDCCE3E2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11" y="1356957"/>
            <a:ext cx="5763114" cy="51596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65E161F-EA5B-C6A1-8DB7-9AD85C40F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59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										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C03AE9-54B6-28D3-3F06-6A36884C119E}"/>
              </a:ext>
            </a:extLst>
          </p:cNvPr>
          <p:cNvSpPr txBox="1"/>
          <p:nvPr/>
        </p:nvSpPr>
        <p:spPr>
          <a:xfrm>
            <a:off x="9612280" y="6212747"/>
            <a:ext cx="304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User Stories supplémentaires p.9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6C3CD22-32C8-7C02-B33F-8397FF438C9D}"/>
              </a:ext>
            </a:extLst>
          </p:cNvPr>
          <p:cNvSpPr txBox="1">
            <a:spLocks/>
          </p:cNvSpPr>
          <p:nvPr/>
        </p:nvSpPr>
        <p:spPr>
          <a:xfrm>
            <a:off x="2589212" y="22874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User Stories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b="1" dirty="0"/>
              <a:t>En tant que </a:t>
            </a:r>
            <a:r>
              <a:rPr lang="fr-FR" dirty="0"/>
              <a:t>Robert, </a:t>
            </a:r>
          </a:p>
          <a:p>
            <a:pPr lvl="1"/>
            <a:r>
              <a:rPr lang="fr-FR" b="1" dirty="0"/>
              <a:t>Je souhaite </a:t>
            </a:r>
            <a:r>
              <a:rPr lang="fr-FR" dirty="0"/>
              <a:t>pouvoir m’enregistrer sur le site, </a:t>
            </a:r>
          </a:p>
          <a:p>
            <a:pPr lvl="1"/>
            <a:r>
              <a:rPr lang="fr-FR" b="1" dirty="0"/>
              <a:t>Afin </a:t>
            </a:r>
            <a:r>
              <a:rPr lang="fr-FR" dirty="0"/>
              <a:t>de pouvoir parcourir la liste des Hôtels</a:t>
            </a:r>
            <a:endParaRPr lang="fr-FR" b="1" dirty="0"/>
          </a:p>
          <a:p>
            <a:pPr marL="857250" lvl="2" indent="0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		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E1ACE7-F37D-E747-5DAE-F75AED1AC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2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B7F2F-513A-BAAA-5D67-7E90995F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Présentation du projet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1F5785-4909-E534-19D4-80FF07A1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612995"/>
            <a:ext cx="7350065" cy="3299534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Résumé du projet</a:t>
            </a:r>
          </a:p>
          <a:p>
            <a:r>
              <a:rPr lang="fr-FR" dirty="0"/>
              <a:t>Compétences du référentiel couvertes par le DP</a:t>
            </a:r>
          </a:p>
          <a:p>
            <a:r>
              <a:rPr lang="fr-FR" dirty="0"/>
              <a:t>Environnement </a:t>
            </a:r>
          </a:p>
          <a:p>
            <a:r>
              <a:rPr lang="fr-FR" dirty="0"/>
              <a:t>Mon Projet</a:t>
            </a:r>
          </a:p>
          <a:p>
            <a:pPr lvl="1"/>
            <a:r>
              <a:rPr lang="fr-FR" dirty="0"/>
              <a:t>Cahier des charges </a:t>
            </a:r>
          </a:p>
          <a:p>
            <a:pPr lvl="1"/>
            <a:r>
              <a:rPr lang="fr-FR" dirty="0"/>
              <a:t>Spécifications techniques</a:t>
            </a:r>
          </a:p>
          <a:p>
            <a:r>
              <a:rPr lang="fr-FR" dirty="0"/>
              <a:t>Réalisation du projet</a:t>
            </a:r>
          </a:p>
          <a:p>
            <a:pPr lvl="1"/>
            <a:r>
              <a:rPr lang="fr-FR" dirty="0"/>
              <a:t>Description d’une situation de travail</a:t>
            </a:r>
          </a:p>
          <a:p>
            <a:r>
              <a:rPr lang="fr-FR" dirty="0"/>
              <a:t>Recherche Anglophone</a:t>
            </a:r>
          </a:p>
          <a:p>
            <a:r>
              <a:rPr lang="fr-FR" dirty="0"/>
              <a:t>Conclusion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1C5249-A4EE-55D7-1D7E-047E7AEA6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0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C03AE9-54B6-28D3-3F06-6A36884C119E}"/>
              </a:ext>
            </a:extLst>
          </p:cNvPr>
          <p:cNvSpPr txBox="1"/>
          <p:nvPr/>
        </p:nvSpPr>
        <p:spPr>
          <a:xfrm>
            <a:off x="9583705" y="6217510"/>
            <a:ext cx="304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Diagrammes supplémentaires p.50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6C3CD22-32C8-7C02-B33F-8397FF438C9D}"/>
              </a:ext>
            </a:extLst>
          </p:cNvPr>
          <p:cNvSpPr txBox="1">
            <a:spLocks/>
          </p:cNvSpPr>
          <p:nvPr/>
        </p:nvSpPr>
        <p:spPr>
          <a:xfrm>
            <a:off x="2741612" y="24398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		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4733C1-A3A1-4EE0-B2D9-9B8E8047C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741" r="-83" b="-286"/>
          <a:stretch/>
        </p:blipFill>
        <p:spPr>
          <a:xfrm>
            <a:off x="2741612" y="1552576"/>
            <a:ext cx="8237537" cy="457921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7049F9D-63D7-B6EE-95F3-493DC8B20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9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6C3CD22-32C8-7C02-B33F-8397FF438C9D}"/>
              </a:ext>
            </a:extLst>
          </p:cNvPr>
          <p:cNvSpPr txBox="1">
            <a:spLocks/>
          </p:cNvSpPr>
          <p:nvPr/>
        </p:nvSpPr>
        <p:spPr>
          <a:xfrm>
            <a:off x="2741612" y="24398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		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788310-1BEC-7E50-60B8-CFEFC85B0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2"/>
          <a:stretch/>
        </p:blipFill>
        <p:spPr>
          <a:xfrm>
            <a:off x="2434907" y="1264444"/>
            <a:ext cx="8099743" cy="555251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979DAA4-854B-A5CB-F4D6-4017EF43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8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6C3CD22-32C8-7C02-B33F-8397FF438C9D}"/>
              </a:ext>
            </a:extLst>
          </p:cNvPr>
          <p:cNvSpPr txBox="1">
            <a:spLocks/>
          </p:cNvSpPr>
          <p:nvPr/>
        </p:nvSpPr>
        <p:spPr>
          <a:xfrm>
            <a:off x="2741612" y="24398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		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81D44E-840C-9FC6-9E90-712E03010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/>
          <a:stretch/>
        </p:blipFill>
        <p:spPr>
          <a:xfrm>
            <a:off x="2592388" y="1264444"/>
            <a:ext cx="7677149" cy="54927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EFF127C-7C43-1097-EC8D-A5769254A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95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					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						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C03AE9-54B6-28D3-3F06-6A36884C119E}"/>
              </a:ext>
            </a:extLst>
          </p:cNvPr>
          <p:cNvSpPr txBox="1"/>
          <p:nvPr/>
        </p:nvSpPr>
        <p:spPr>
          <a:xfrm>
            <a:off x="9612280" y="6212747"/>
            <a:ext cx="304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Première installation de bundles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6C3CD22-32C8-7C02-B33F-8397FF438C9D}"/>
              </a:ext>
            </a:extLst>
          </p:cNvPr>
          <p:cNvSpPr txBox="1">
            <a:spLocks/>
          </p:cNvSpPr>
          <p:nvPr/>
        </p:nvSpPr>
        <p:spPr>
          <a:xfrm>
            <a:off x="2589212" y="22874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de mon application:</a:t>
            </a:r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	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447C7E-811D-4558-5BED-2B92668F8DDE}"/>
              </a:ext>
            </a:extLst>
          </p:cNvPr>
          <p:cNvSpPr txBox="1"/>
          <p:nvPr/>
        </p:nvSpPr>
        <p:spPr>
          <a:xfrm>
            <a:off x="5438947" y="3149720"/>
            <a:ext cx="5503430" cy="218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symfony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hypnos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-app --version=‘’6.1.*’’</a:t>
            </a:r>
          </a:p>
          <a:p>
            <a:pPr algn="r">
              <a:lnSpc>
                <a:spcPct val="200000"/>
              </a:lnSpc>
            </a:pP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composer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symfony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webpack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-encore-bundle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sass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-loader@^9.0.1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node-sass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save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-dev</a:t>
            </a:r>
          </a:p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bootstrap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save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-dev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lnSpc>
                <a:spcPct val="200000"/>
              </a:lnSpc>
            </a:pP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composer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symfony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orm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-pack</a:t>
            </a:r>
            <a:endParaRPr lang="fr-FR" sz="1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6CF6F74-C0CD-0B04-1AF5-BB87F0CA9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74" y="3024625"/>
            <a:ext cx="351790" cy="1250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B19ABBB-E7F3-A0B8-19D9-C6BFEF0E79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74" y="5458683"/>
            <a:ext cx="351790" cy="1250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B3DBB1F-A2EC-75C3-D518-49706AFA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36" y="3992044"/>
            <a:ext cx="2849735" cy="192191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5A93554-5CBC-9B56-6AA4-91886D1EF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					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						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6C3CD22-32C8-7C02-B33F-8397FF438C9D}"/>
              </a:ext>
            </a:extLst>
          </p:cNvPr>
          <p:cNvSpPr txBox="1">
            <a:spLocks/>
          </p:cNvSpPr>
          <p:nvPr/>
        </p:nvSpPr>
        <p:spPr>
          <a:xfrm>
            <a:off x="2589212" y="22874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de ma BDD:</a:t>
            </a:r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		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447C7E-811D-4558-5BED-2B92668F8DDE}"/>
              </a:ext>
            </a:extLst>
          </p:cNvPr>
          <p:cNvSpPr txBox="1"/>
          <p:nvPr/>
        </p:nvSpPr>
        <p:spPr>
          <a:xfrm>
            <a:off x="305060" y="3149720"/>
            <a:ext cx="11294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fr-FR" sz="1400" dirty="0"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DATABASE_URL' =&gt; '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://root:@127.0.0.1:3306/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hypnos-app-db?serverVersion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=mariadb-10.4.118&amp;charset=utf8mb4’</a:t>
            </a:r>
          </a:p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php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bin/console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doctrine:database:create</a:t>
            </a:r>
            <a:endParaRPr lang="fr-FR" sz="1400" dirty="0">
              <a:solidFill>
                <a:srgbClr val="000000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ymfony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console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make:entity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entity_name</a:t>
            </a:r>
            <a:endParaRPr lang="fr-FR" sz="1400" dirty="0">
              <a:solidFill>
                <a:srgbClr val="000000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6CF6F74-C0CD-0B04-1AF5-BB87F0CA9F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802" y="3087172"/>
            <a:ext cx="351790" cy="1250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B19ABBB-E7F3-A0B8-19D9-C6BFEF0E79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822" y="4520968"/>
            <a:ext cx="351790" cy="1250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F4F687F-2219-69ED-C79B-2D071CDE2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9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					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						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7274386-0B0D-074E-8590-F8F7A7449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Création BDD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6C3CD22-32C8-7C02-B33F-8397FF438C9D}"/>
              </a:ext>
            </a:extLst>
          </p:cNvPr>
          <p:cNvSpPr txBox="1">
            <a:spLocks/>
          </p:cNvSpPr>
          <p:nvPr/>
        </p:nvSpPr>
        <p:spPr>
          <a:xfrm>
            <a:off x="2589212" y="22874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Exemple de création Entité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		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C8B7C0A-2D0E-73CC-6C90-C43759D3E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58" y="2021451"/>
            <a:ext cx="5671979" cy="40436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9036013-4E27-29BB-51B2-14DEAE5D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B39750A-947C-46BA-C33F-4C24D2A670AA}"/>
              </a:ext>
            </a:extLst>
          </p:cNvPr>
          <p:cNvSpPr txBox="1"/>
          <p:nvPr/>
        </p:nvSpPr>
        <p:spPr>
          <a:xfrm>
            <a:off x="3154265" y="3066736"/>
            <a:ext cx="24657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Entités: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Hotel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Suite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Manager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0A8142-E239-9AA5-0E4F-373892185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29" y="4705479"/>
            <a:ext cx="3391076" cy="18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1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E4C6BD6-23A0-C7F2-CDAD-868B0A03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Création du Zoning : </a:t>
            </a:r>
          </a:p>
          <a:p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857250" lvl="2" indent="0">
              <a:buNone/>
            </a:pPr>
            <a:endParaRPr lang="fr-FR" dirty="0"/>
          </a:p>
          <a:p>
            <a:pPr marL="857250" lvl="2" indent="0">
              <a:buNone/>
            </a:pPr>
            <a:endParaRPr lang="fr-FR" dirty="0"/>
          </a:p>
          <a:p>
            <a:pPr marL="857250" lvl="2" indent="0" algn="r">
              <a:buNone/>
            </a:pPr>
            <a:r>
              <a:rPr lang="fr-FR" dirty="0"/>
              <a:t>													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Maquettage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780EC1C-4885-469B-7C1A-0F84B4B14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64" y="3200400"/>
            <a:ext cx="4591063" cy="234315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D734F6B-6ED1-2CA8-3D08-79B48A36B41E}"/>
              </a:ext>
            </a:extLst>
          </p:cNvPr>
          <p:cNvSpPr txBox="1"/>
          <p:nvPr/>
        </p:nvSpPr>
        <p:spPr>
          <a:xfrm>
            <a:off x="6595803" y="3533206"/>
            <a:ext cx="4224233" cy="128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Outil de maquettage : Adobe XD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Format mobile, puis Desktop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Pages principales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B7C410E-373C-B6D0-298C-FF8F9209E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Maquettage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52A0F0-6823-B636-4394-563044006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91" y="1905000"/>
            <a:ext cx="2196783" cy="43757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59A8C32-56A3-FA78-E234-9FE938772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87" y="1905000"/>
            <a:ext cx="2207893" cy="48396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81A3CBA-77E1-0E4A-5268-E13E08EEF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93" y="1905000"/>
            <a:ext cx="2196783" cy="42532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9C9D670-3669-891B-2E96-7D4F9E0F1179}"/>
              </a:ext>
            </a:extLst>
          </p:cNvPr>
          <p:cNvSpPr txBox="1"/>
          <p:nvPr/>
        </p:nvSpPr>
        <p:spPr>
          <a:xfrm>
            <a:off x="2563548" y="15356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Accueil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5C7322-9896-D1C3-207D-482FD12265D0}"/>
              </a:ext>
            </a:extLst>
          </p:cNvPr>
          <p:cNvSpPr txBox="1"/>
          <p:nvPr/>
        </p:nvSpPr>
        <p:spPr>
          <a:xfrm>
            <a:off x="5194783" y="153566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Etablissement/id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6B0FA6-20A3-FAF6-C0F0-99E584D81204}"/>
              </a:ext>
            </a:extLst>
          </p:cNvPr>
          <p:cNvSpPr txBox="1"/>
          <p:nvPr/>
        </p:nvSpPr>
        <p:spPr>
          <a:xfrm>
            <a:off x="8803850" y="153566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Gestion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7D556FB-3FAB-CBDD-2DE5-1D3BC1F26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0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Maquettage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C9D670-3669-891B-2E96-7D4F9E0F1179}"/>
              </a:ext>
            </a:extLst>
          </p:cNvPr>
          <p:cNvSpPr txBox="1"/>
          <p:nvPr/>
        </p:nvSpPr>
        <p:spPr>
          <a:xfrm>
            <a:off x="2563548" y="15356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Accueil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5C7322-9896-D1C3-207D-482FD12265D0}"/>
              </a:ext>
            </a:extLst>
          </p:cNvPr>
          <p:cNvSpPr txBox="1"/>
          <p:nvPr/>
        </p:nvSpPr>
        <p:spPr>
          <a:xfrm>
            <a:off x="5194783" y="1535668"/>
            <a:ext cx="192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Acceuil suite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6B0FA6-20A3-FAF6-C0F0-99E584D81204}"/>
              </a:ext>
            </a:extLst>
          </p:cNvPr>
          <p:cNvSpPr txBox="1"/>
          <p:nvPr/>
        </p:nvSpPr>
        <p:spPr>
          <a:xfrm>
            <a:off x="8803850" y="1535668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Formulaire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3D450B8-E7BC-0D17-0226-BDF23F881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03" y="1904999"/>
            <a:ext cx="2091110" cy="425326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A64E76A-9626-93F6-0B7B-57BA81EB1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7DCD484-DDCA-E628-9D05-FF91CD5F0B67}"/>
              </a:ext>
            </a:extLst>
          </p:cNvPr>
          <p:cNvSpPr txBox="1"/>
          <p:nvPr/>
        </p:nvSpPr>
        <p:spPr>
          <a:xfrm>
            <a:off x="6362559" y="414845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Brush Script MT" panose="03060802040406070304" pitchFamily="66" charset="0"/>
              </a:rPr>
              <a:t>2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9EBAE17-F9C0-E2E8-019C-1BEEF6910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78" y="1904999"/>
            <a:ext cx="2076740" cy="446784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D03922D-89C1-0F54-8494-7236FDC51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3" y="1909762"/>
            <a:ext cx="219105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Design System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1610BFA7-8E42-516E-C178-77D6EB65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									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619DBC-E759-115F-AFC5-AD094180E180}"/>
              </a:ext>
            </a:extLst>
          </p:cNvPr>
          <p:cNvSpPr txBox="1">
            <a:spLocks/>
          </p:cNvSpPr>
          <p:nvPr/>
        </p:nvSpPr>
        <p:spPr>
          <a:xfrm>
            <a:off x="2589212" y="22874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Sélection du Design System :</a:t>
            </a:r>
          </a:p>
          <a:p>
            <a:pPr marL="457200" lvl="1" indent="0">
              <a:buNone/>
            </a:pPr>
            <a:r>
              <a:rPr lang="fr-FR" dirty="0"/>
              <a:t>											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E3C8B1-6C97-2E3F-EFC4-868A8DA0A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63" y="2947987"/>
            <a:ext cx="6334273" cy="32861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C502E28-914D-FB94-E956-033A8E965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5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B26B8-983F-254E-351B-E6156073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Le projet Hypnos</a:t>
            </a:r>
            <a:br>
              <a:rPr lang="fr-FR" dirty="0">
                <a:solidFill>
                  <a:schemeClr val="bg2">
                    <a:lumMod val="50000"/>
                  </a:schemeClr>
                </a:solidFill>
              </a:rPr>
            </a:b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C11D22-01A7-4189-EAAE-44BEF7688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311153"/>
            <a:ext cx="7726640" cy="1452979"/>
          </a:xfrm>
        </p:spPr>
        <p:txBody>
          <a:bodyPr/>
          <a:lstStyle/>
          <a:p>
            <a:r>
              <a:rPr lang="fr-FR" dirty="0"/>
              <a:t>Issu d’un ancien ECF ( Evaluation en Cours de Formation)</a:t>
            </a:r>
          </a:p>
          <a:p>
            <a:r>
              <a:rPr lang="fr-FR" dirty="0"/>
              <a:t>Exercice proposé par Studi+</a:t>
            </a:r>
          </a:p>
          <a:p>
            <a:r>
              <a:rPr lang="fr-FR" dirty="0"/>
              <a:t>Délai: Rush de 2 Semaines, ajout de fonctionnalités s’en est suivie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11E579-9F53-2E0D-2C3E-53BD7B3AB6E2}"/>
              </a:ext>
            </a:extLst>
          </p:cNvPr>
          <p:cNvSpPr txBox="1"/>
          <p:nvPr/>
        </p:nvSpPr>
        <p:spPr>
          <a:xfrm>
            <a:off x="2262258" y="4953001"/>
            <a:ext cx="7539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	Objectif :</a:t>
            </a:r>
          </a:p>
          <a:p>
            <a:r>
              <a:rPr lang="fr-FR" dirty="0"/>
              <a:t> </a:t>
            </a:r>
          </a:p>
          <a:p>
            <a:r>
              <a:rPr lang="fr-FR" dirty="0">
                <a:latin typeface="+mj-lt"/>
              </a:rPr>
              <a:t>Concevoir une application d’Hôtellerie pour une entreprise fictive.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5E86B1-5E53-5EB2-6D45-4277F641B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82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Design System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1610BFA7-8E42-516E-C178-77D6EB65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									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619DBC-E759-115F-AFC5-AD094180E180}"/>
              </a:ext>
            </a:extLst>
          </p:cNvPr>
          <p:cNvSpPr txBox="1">
            <a:spLocks/>
          </p:cNvSpPr>
          <p:nvPr/>
        </p:nvSpPr>
        <p:spPr>
          <a:xfrm>
            <a:off x="2589212" y="22874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Implantation dans mon projet :</a:t>
            </a:r>
          </a:p>
          <a:p>
            <a:pPr lvl="1"/>
            <a:r>
              <a:rPr lang="fr-FR" dirty="0"/>
              <a:t>_</a:t>
            </a:r>
            <a:r>
              <a:rPr lang="fr-FR" dirty="0" err="1"/>
              <a:t>design.scss</a:t>
            </a:r>
            <a:r>
              <a:rPr lang="fr-FR" dirty="0"/>
              <a:t>													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28B9CC-A471-B366-BE15-74FF10525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89" y="2061792"/>
            <a:ext cx="5025073" cy="422901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A6A72D-AAC4-C63B-2E05-2ADAFBE36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Background/Logo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1610BFA7-8E42-516E-C178-77D6EB65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									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619DBC-E759-115F-AFC5-AD094180E180}"/>
              </a:ext>
            </a:extLst>
          </p:cNvPr>
          <p:cNvSpPr txBox="1">
            <a:spLocks/>
          </p:cNvSpPr>
          <p:nvPr/>
        </p:nvSpPr>
        <p:spPr>
          <a:xfrm>
            <a:off x="2589212" y="22874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Modification couleur logo, création Backgrounds:											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88453C-DD8F-6748-B7FB-5E2B50C0A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73"/>
          <a:stretch/>
        </p:blipFill>
        <p:spPr>
          <a:xfrm>
            <a:off x="1405572" y="3428998"/>
            <a:ext cx="3776028" cy="23121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6CA6BBA-91DC-B11E-E6BC-F2C64D468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4"/>
          <a:stretch/>
        </p:blipFill>
        <p:spPr>
          <a:xfrm>
            <a:off x="5181600" y="3428997"/>
            <a:ext cx="5679200" cy="23121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62DDE3-942F-1C31-ED11-788C11981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31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Faire un point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1610BFA7-8E42-516E-C178-77D6EB65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			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Je possède toutes les fonctionnalités qui me sont demandées</a:t>
            </a:r>
          </a:p>
          <a:p>
            <a:pPr lvl="1"/>
            <a:r>
              <a:rPr lang="fr-FR" dirty="0"/>
              <a:t>Parcours utilisateur fluide et intuitif</a:t>
            </a:r>
          </a:p>
          <a:p>
            <a:pPr lvl="1"/>
            <a:r>
              <a:rPr lang="fr-FR" dirty="0"/>
              <a:t>Logique de mon application</a:t>
            </a:r>
          </a:p>
          <a:p>
            <a:pPr lvl="1"/>
            <a:r>
              <a:rPr lang="fr-FR" dirty="0"/>
              <a:t>Mes entités					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619DBC-E759-115F-AFC5-AD094180E180}"/>
              </a:ext>
            </a:extLst>
          </p:cNvPr>
          <p:cNvSpPr txBox="1">
            <a:spLocks/>
          </p:cNvSpPr>
          <p:nvPr/>
        </p:nvSpPr>
        <p:spPr>
          <a:xfrm>
            <a:off x="2589212" y="2287488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Récapitulatif:													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38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C034-EB99-2AD9-0461-1B3523C8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87488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2) Conception de l’application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Mise en place Router/Contrôleurs</a:t>
            </a:r>
          </a:p>
          <a:p>
            <a:pPr lvl="1"/>
            <a:r>
              <a:rPr lang="fr-FR" dirty="0"/>
              <a:t>Création Register/Login</a:t>
            </a:r>
          </a:p>
          <a:p>
            <a:pPr lvl="1"/>
            <a:r>
              <a:rPr lang="fr-FR" dirty="0"/>
              <a:t>Gestion de compte</a:t>
            </a:r>
          </a:p>
          <a:p>
            <a:pPr lvl="1"/>
            <a:r>
              <a:rPr lang="fr-FR" dirty="0"/>
              <a:t>Dynamisme des pages</a:t>
            </a:r>
          </a:p>
          <a:p>
            <a:pPr lvl="1"/>
            <a:r>
              <a:rPr lang="fr-FR" dirty="0"/>
              <a:t>Sécurité application</a:t>
            </a:r>
          </a:p>
          <a:p>
            <a:pPr lvl="1"/>
            <a:r>
              <a:rPr lang="fr-FR" dirty="0"/>
              <a:t>Déploiement du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D0D8E6-296A-424D-4E66-07A03FBBB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1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Conception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F506323-F6ED-DA9C-9649-9171894951D7}"/>
              </a:ext>
            </a:extLst>
          </p:cNvPr>
          <p:cNvSpPr txBox="1">
            <a:spLocks/>
          </p:cNvSpPr>
          <p:nvPr/>
        </p:nvSpPr>
        <p:spPr>
          <a:xfrm>
            <a:off x="2586036" y="2327903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des pages principales</a:t>
            </a:r>
          </a:p>
          <a:p>
            <a:pPr lvl="1"/>
            <a:r>
              <a:rPr lang="fr-FR" dirty="0"/>
              <a:t>Accueil</a:t>
            </a:r>
          </a:p>
          <a:p>
            <a:pPr lvl="1"/>
            <a:r>
              <a:rPr lang="fr-FR" dirty="0"/>
              <a:t>Liste des </a:t>
            </a:r>
            <a:r>
              <a:rPr lang="fr-FR" dirty="0" err="1"/>
              <a:t>hotels</a:t>
            </a:r>
            <a:r>
              <a:rPr lang="fr-FR" dirty="0"/>
              <a:t> et des suites</a:t>
            </a:r>
          </a:p>
          <a:p>
            <a:pPr lvl="1"/>
            <a:r>
              <a:rPr lang="fr-FR" dirty="0"/>
              <a:t>Page de gestion utilisateur</a:t>
            </a:r>
          </a:p>
          <a:p>
            <a:pPr lvl="1"/>
            <a:r>
              <a:rPr lang="fr-FR" dirty="0"/>
              <a:t>Page par ID Hotel et suite</a:t>
            </a:r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43BCB8-2690-D586-F7D1-35D6B05D07DA}"/>
              </a:ext>
            </a:extLst>
          </p:cNvPr>
          <p:cNvSpPr txBox="1"/>
          <p:nvPr/>
        </p:nvSpPr>
        <p:spPr>
          <a:xfrm>
            <a:off x="5829472" y="4883270"/>
            <a:ext cx="5503430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symfony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console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make:controller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SuiteController</a:t>
            </a:r>
            <a:endParaRPr lang="fr-FR" sz="1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72C5BA2-E597-07A8-7981-434497AB4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4758175"/>
            <a:ext cx="351790" cy="1250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836D05D-B85C-86D9-EBE2-3DC5A713B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5517444"/>
            <a:ext cx="351790" cy="1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63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 err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Routing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F506323-F6ED-DA9C-9649-9171894951D7}"/>
              </a:ext>
            </a:extLst>
          </p:cNvPr>
          <p:cNvSpPr txBox="1">
            <a:spLocks/>
          </p:cNvSpPr>
          <p:nvPr/>
        </p:nvSpPr>
        <p:spPr>
          <a:xfrm>
            <a:off x="2586036" y="2327903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Exemple du lien d’une Suite:</a:t>
            </a:r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2" name="Image 1" descr="Une image contenant texte, périphérique, mètre, capture d’écran&#10;&#10;Description générée automatiquement">
            <a:extLst>
              <a:ext uri="{FF2B5EF4-FFF2-40B4-BE49-F238E27FC236}">
                <a16:creationId xmlns:a16="http://schemas.microsoft.com/office/drawing/2014/main" id="{8E2D709E-58D7-F432-26DA-6B7B3813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9" y="3429000"/>
            <a:ext cx="5235575" cy="839470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8C2EFCB-EA54-0344-E387-2191D01F5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273675" cy="30213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D46BCFC-E8CD-082E-DA70-27111AD06627}"/>
              </a:ext>
            </a:extLst>
          </p:cNvPr>
          <p:cNvSpPr txBox="1"/>
          <p:nvPr/>
        </p:nvSpPr>
        <p:spPr>
          <a:xfrm>
            <a:off x="2718592" y="304315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Lien TWIG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D73BB3-4BD7-C1FE-61C8-7B61C078D860}"/>
              </a:ext>
            </a:extLst>
          </p:cNvPr>
          <p:cNvSpPr txBox="1"/>
          <p:nvPr/>
        </p:nvSpPr>
        <p:spPr>
          <a:xfrm>
            <a:off x="7507661" y="3032883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Suite en fonction de l’ID</a:t>
            </a:r>
          </a:p>
        </p:txBody>
      </p:sp>
    </p:spTree>
    <p:extLst>
      <p:ext uri="{BB962C8B-B14F-4D97-AF65-F5344CB8AC3E}">
        <p14:creationId xmlns:p14="http://schemas.microsoft.com/office/powerpoint/2010/main" val="561167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Suite par ID TWIG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33EE9F-DF7D-232A-FD6A-272E33F86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2231"/>
            <a:ext cx="7870540" cy="53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32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Register	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0529EF-0F33-1B1A-7A0A-F289735FEAF5}"/>
              </a:ext>
            </a:extLst>
          </p:cNvPr>
          <p:cNvSpPr txBox="1"/>
          <p:nvPr/>
        </p:nvSpPr>
        <p:spPr>
          <a:xfrm>
            <a:off x="9612280" y="6212747"/>
            <a:ext cx="304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Bundle Form, Security, </a:t>
            </a:r>
            <a:r>
              <a:rPr lang="fr-FR" sz="1400" dirty="0" err="1">
                <a:latin typeface="Agency FB" panose="020B0503020202020204" pitchFamily="34" charset="0"/>
              </a:rPr>
              <a:t>Verify</a:t>
            </a:r>
            <a:r>
              <a:rPr lang="fr-FR" sz="1400" dirty="0">
                <a:latin typeface="Agency FB" panose="020B0503020202020204" pitchFamily="34" charset="0"/>
              </a:rPr>
              <a:t> Email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08AF63-3DF8-4803-F7A5-941941B7A7E5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du Formulaire Register :</a:t>
            </a:r>
          </a:p>
          <a:p>
            <a:pPr lvl="1"/>
            <a:r>
              <a:rPr lang="fr-FR" dirty="0"/>
              <a:t>Configuration du hachage de mot de passe dans </a:t>
            </a:r>
            <a:r>
              <a:rPr lang="fr-FR" dirty="0" err="1"/>
              <a:t>security.yaml</a:t>
            </a:r>
            <a:r>
              <a:rPr lang="fr-FR" dirty="0"/>
              <a:t>	</a:t>
            </a:r>
          </a:p>
          <a:p>
            <a:pPr lvl="1"/>
            <a:r>
              <a:rPr lang="fr-FR" dirty="0"/>
              <a:t>Rôle par défaut : User</a:t>
            </a:r>
          </a:p>
          <a:p>
            <a:pPr lvl="1"/>
            <a:r>
              <a:rPr lang="fr-FR" dirty="0"/>
              <a:t>Vérification de l’email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CF9D6F-1032-F574-F3D4-5A03B2FB7541}"/>
              </a:ext>
            </a:extLst>
          </p:cNvPr>
          <p:cNvSpPr txBox="1"/>
          <p:nvPr/>
        </p:nvSpPr>
        <p:spPr>
          <a:xfrm>
            <a:off x="5829472" y="4883270"/>
            <a:ext cx="5503430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symfony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console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make:registration-form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C9944E-B4DD-A7D7-072E-1488E8D477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4758175"/>
            <a:ext cx="351790" cy="1250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F3176E-BDDC-463F-CFA5-4C393AE79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5517444"/>
            <a:ext cx="351790" cy="1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43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Login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16A0DF46-8E6C-E5EB-4D03-A49B36F94A7D}"/>
              </a:ext>
            </a:extLst>
          </p:cNvPr>
          <p:cNvSpPr txBox="1">
            <a:spLocks/>
          </p:cNvSpPr>
          <p:nvPr/>
        </p:nvSpPr>
        <p:spPr>
          <a:xfrm>
            <a:off x="2589213" y="2267716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du Formulaire Login :</a:t>
            </a:r>
          </a:p>
          <a:p>
            <a:pPr lvl="1"/>
            <a:r>
              <a:rPr lang="fr-FR" dirty="0"/>
              <a:t>Protection </a:t>
            </a:r>
            <a:r>
              <a:rPr lang="fr-FR" dirty="0" err="1"/>
              <a:t>csrf</a:t>
            </a:r>
            <a:r>
              <a:rPr lang="fr-FR" dirty="0"/>
              <a:t>	</a:t>
            </a:r>
          </a:p>
          <a:p>
            <a:pPr lvl="1"/>
            <a:r>
              <a:rPr lang="fr-FR" dirty="0"/>
              <a:t>Configuration du </a:t>
            </a:r>
            <a:r>
              <a:rPr lang="fr-FR" dirty="0" err="1"/>
              <a:t>path</a:t>
            </a:r>
            <a:r>
              <a:rPr lang="fr-FR" dirty="0"/>
              <a:t> dans </a:t>
            </a:r>
            <a:r>
              <a:rPr lang="fr-FR" dirty="0" err="1"/>
              <a:t>security.yaml</a:t>
            </a: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14E9E3-0F4D-ED70-D447-B27B8F6B6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74" y="3881351"/>
            <a:ext cx="7974451" cy="249118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7132623-2F0A-7E29-6E5B-05A916DB4EAB}"/>
              </a:ext>
            </a:extLst>
          </p:cNvPr>
          <p:cNvSpPr txBox="1"/>
          <p:nvPr/>
        </p:nvSpPr>
        <p:spPr>
          <a:xfrm>
            <a:off x="4614663" y="3511789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Formulaire de connexion</a:t>
            </a:r>
          </a:p>
        </p:txBody>
      </p:sp>
    </p:spTree>
    <p:extLst>
      <p:ext uri="{BB962C8B-B14F-4D97-AF65-F5344CB8AC3E}">
        <p14:creationId xmlns:p14="http://schemas.microsoft.com/office/powerpoint/2010/main" val="58248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Login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D28741-37A7-B57F-8327-7E1717603181}"/>
              </a:ext>
            </a:extLst>
          </p:cNvPr>
          <p:cNvSpPr txBox="1"/>
          <p:nvPr/>
        </p:nvSpPr>
        <p:spPr>
          <a:xfrm>
            <a:off x="6001183" y="5537845"/>
            <a:ext cx="5503430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symfony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console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make:controller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Login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545C22-E566-050D-DDA4-9D21FE24A9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210" y="5412750"/>
            <a:ext cx="351790" cy="1250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389F6C-FDD9-FAE8-7B8F-8622803BCF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210" y="6172019"/>
            <a:ext cx="351790" cy="12509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C04B85C-5EDC-5AB6-0AE6-F71D0FD027B9}"/>
              </a:ext>
            </a:extLst>
          </p:cNvPr>
          <p:cNvSpPr txBox="1"/>
          <p:nvPr/>
        </p:nvSpPr>
        <p:spPr>
          <a:xfrm>
            <a:off x="2491857" y="1579411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Login Controller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0CD424-3E20-7C1E-FB3F-5E04CE73C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91" y="1559472"/>
            <a:ext cx="3598509" cy="35985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5B8A405-19A4-4C11-7057-4D6119856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6" y="2095945"/>
            <a:ext cx="5338101" cy="39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5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4505E-8594-61FE-9C4B-01358448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Compétences							</a:t>
            </a:r>
            <a:r>
              <a:rPr lang="fr-FR" sz="3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Front-End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9C4B89-AF10-4AA3-2023-B44D1975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456268"/>
            <a:ext cx="8915400" cy="377762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Maquettage de l’application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Interface utilisateur web Responsive 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Dynamisme des pages</a:t>
            </a:r>
          </a:p>
          <a:p>
            <a:pPr marL="0" indent="0">
              <a:buNone/>
            </a:pPr>
            <a:endParaRPr lang="fr-F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fr-FR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167913-FA7A-9BC7-67AE-73B261E03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39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Login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80E4F2E-519A-B123-715E-C68F62FBB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41" y="1826107"/>
            <a:ext cx="5372917" cy="499225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701866A-CD4C-5AFA-1B0F-EBDA8C5480BF}"/>
              </a:ext>
            </a:extLst>
          </p:cNvPr>
          <p:cNvSpPr txBox="1"/>
          <p:nvPr/>
        </p:nvSpPr>
        <p:spPr>
          <a:xfrm>
            <a:off x="5275902" y="1456775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security.yaml</a:t>
            </a:r>
          </a:p>
        </p:txBody>
      </p:sp>
    </p:spTree>
    <p:extLst>
      <p:ext uri="{BB962C8B-B14F-4D97-AF65-F5344CB8AC3E}">
        <p14:creationId xmlns:p14="http://schemas.microsoft.com/office/powerpoint/2010/main" val="314989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Gestion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CE3CFF-768D-5C68-E50E-978087716F68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de gestion Administrateur: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	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D3B4FFC-8D1B-205E-71AD-5A6CA4A8B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29" y="2680991"/>
            <a:ext cx="6198458" cy="361035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B561F4B-C4A3-CC6A-B989-06C3ACA703E8}"/>
              </a:ext>
            </a:extLst>
          </p:cNvPr>
          <p:cNvSpPr txBox="1"/>
          <p:nvPr/>
        </p:nvSpPr>
        <p:spPr>
          <a:xfrm>
            <a:off x="9869733" y="6234112"/>
            <a:ext cx="3046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Utilisation de </a:t>
            </a:r>
            <a:r>
              <a:rPr lang="fr-FR" sz="1400" dirty="0" err="1">
                <a:latin typeface="Agency FB" panose="020B0503020202020204" pitchFamily="34" charset="0"/>
              </a:rPr>
              <a:t>QueryBuilder</a:t>
            </a:r>
            <a:endParaRPr lang="fr-FR" sz="1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04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Administrateur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CE3CFF-768D-5C68-E50E-978087716F68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ECBF9428-E594-E91F-6AE6-D42CD7CAC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88" y="2608464"/>
            <a:ext cx="3003163" cy="3285744"/>
          </a:xfrm>
          <a:prstGeom prst="rect">
            <a:avLst/>
          </a:prstGeom>
        </p:spPr>
      </p:pic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BFB478FB-11CE-DC32-3D12-1256C4E2F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969" y="2608464"/>
            <a:ext cx="3293179" cy="3241534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2DE5D13B-653C-15BD-D6B7-83D125C53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89" y="1553061"/>
            <a:ext cx="3024081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5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Exemple : Créer un Manager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CE3CFF-768D-5C68-E50E-978087716F68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CDFEE0-1B24-3F74-ED32-30A304A9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1" y="1356940"/>
            <a:ext cx="4547825" cy="5248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2C9D15E-8827-AB2D-7542-56E52B5EA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65" y="1356940"/>
            <a:ext cx="4463543" cy="52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52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Gestion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CE3CFF-768D-5C68-E50E-978087716F68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6C11E2BE-D561-A320-BC06-56E4B7F6854B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de gestion Manager: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	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DC7E70-2566-87CD-E641-6E99AC594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36" y="2695821"/>
            <a:ext cx="6907222" cy="39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16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Manager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CE3CFF-768D-5C68-E50E-978087716F68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7EBECD-76D3-9DDA-4299-27F94556C1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33" y="1812925"/>
            <a:ext cx="3192685" cy="40016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7A1EA4-1D8D-3E23-AF0D-9BB6B7205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039" y="1658942"/>
            <a:ext cx="3266010" cy="44041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ABA516-535F-ABCB-1A7C-6859594224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0" y="1812925"/>
            <a:ext cx="3192685" cy="40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88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Exemple : Changement MDP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CE3CFF-768D-5C68-E50E-978087716F68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2" name="Image 1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706AEB-4610-E2AA-A7EA-EC319F0DE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91" y="1478711"/>
            <a:ext cx="3783382" cy="25139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5DD67A-A9FB-B7B2-C00E-A83F34E1D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91" y="4373156"/>
            <a:ext cx="3783382" cy="22381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A15ADA-2AF7-2208-6C14-6C9342804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5" y="1721278"/>
            <a:ext cx="4717194" cy="47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9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Gestion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CE3CFF-768D-5C68-E50E-978087716F68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312638-1C4C-2267-BAB5-7BAEC8E9313A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de gestion Utilisateur: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	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2B83E4A-5CCE-8EDD-E0B6-CB7379592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79" y="2803970"/>
            <a:ext cx="5985254" cy="32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96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			Utilisateur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CE3CFF-768D-5C68-E50E-978087716F68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15321D2-7F52-9188-3335-07E425545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09" y="1871267"/>
            <a:ext cx="3625335" cy="3833423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453B0C-9194-673A-5642-935CCCF83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37" y="2401572"/>
            <a:ext cx="3645908" cy="27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99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Exemple : </a:t>
            </a:r>
            <a:r>
              <a:rPr lang="fr-FR" sz="1600" dirty="0" err="1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Booking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7CE3CFF-768D-5C68-E50E-978087716F68}"/>
              </a:ext>
            </a:extLst>
          </p:cNvPr>
          <p:cNvSpPr txBox="1">
            <a:spLocks/>
          </p:cNvSpPr>
          <p:nvPr/>
        </p:nvSpPr>
        <p:spPr>
          <a:xfrm>
            <a:off x="2589213" y="228547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270693-D085-FFB9-92D8-1A6A1C4DE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62" y="1317485"/>
            <a:ext cx="6138675" cy="52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DAFD7E-6F38-C8AC-3986-A003DD169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456490"/>
            <a:ext cx="8915400" cy="377762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Création base de données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Développer les composants d’accès au données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Développer la partie Back-End d’une application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11A9E69-865C-F8AF-E635-2F3726F0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Compétences							</a:t>
            </a:r>
            <a:r>
              <a:rPr lang="fr-FR" sz="3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Back-End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3297B4-7043-FAC1-26E2-B2EDC3DA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Dynamisme 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92388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Dynamisme dans mes pages: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JavaScript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Live Component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</p:spTree>
    <p:extLst>
      <p:ext uri="{BB962C8B-B14F-4D97-AF65-F5344CB8AC3E}">
        <p14:creationId xmlns:p14="http://schemas.microsoft.com/office/powerpoint/2010/main" val="2634438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JavaScript 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92388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Différentes Fonctions : 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4F8AF7-3A22-BCA3-D275-D26FA0558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6" y="3356601"/>
            <a:ext cx="5296639" cy="1962424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B1B88D-426A-1EAB-2C34-0EA95E62F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64" y="4173429"/>
            <a:ext cx="4572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3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Live Component 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92388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Live Component : </a:t>
            </a:r>
          </a:p>
          <a:p>
            <a:pPr lvl="1"/>
            <a:r>
              <a:rPr lang="fr-FR" dirty="0"/>
              <a:t>Jeux d’essai ! </a:t>
            </a:r>
          </a:p>
          <a:p>
            <a:pPr lvl="1"/>
            <a:r>
              <a:rPr lang="fr-FR" dirty="0"/>
              <a:t>Recherche asynchrone désirée</a:t>
            </a:r>
          </a:p>
          <a:p>
            <a:pPr lvl="1"/>
            <a:r>
              <a:rPr lang="fr-FR" dirty="0"/>
              <a:t>Problème lors de la création de ma SearchBar</a:t>
            </a:r>
          </a:p>
          <a:p>
            <a:pPr lvl="1"/>
            <a:r>
              <a:rPr lang="fr-FR" dirty="0"/>
              <a:t>Erreur lors du retour mapping </a:t>
            </a:r>
          </a:p>
          <a:p>
            <a:pPr lvl="1"/>
            <a:r>
              <a:rPr lang="fr-FR" dirty="0"/>
              <a:t>Composant expérimental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EB8CFB9-7136-B481-472A-D641013D9988}"/>
              </a:ext>
            </a:extLst>
          </p:cNvPr>
          <p:cNvSpPr txBox="1"/>
          <p:nvPr/>
        </p:nvSpPr>
        <p:spPr>
          <a:xfrm>
            <a:off x="5829472" y="4883270"/>
            <a:ext cx="5503430" cy="131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composer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symfony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ux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-live-component</a:t>
            </a:r>
          </a:p>
          <a:p>
            <a:pPr algn="r">
              <a:lnSpc>
                <a:spcPct val="200000"/>
              </a:lnSpc>
            </a:pP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composer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symfony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ux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fr-FR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twig</a:t>
            </a:r>
            <a:r>
              <a:rPr lang="fr-FR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-component</a:t>
            </a:r>
            <a:endParaRPr lang="fr-FR" sz="1400" dirty="0"/>
          </a:p>
          <a:p>
            <a:pPr algn="r">
              <a:lnSpc>
                <a:spcPct val="200000"/>
              </a:lnSpc>
            </a:pPr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38EFA8-7DDB-0E67-DAD7-AB88132A83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4758175"/>
            <a:ext cx="351790" cy="1250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D6F926-9243-C118-62A4-DD20E8C2A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5994751"/>
            <a:ext cx="351790" cy="1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7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Jeux d’essai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92388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d’un component Suite</a:t>
            </a:r>
          </a:p>
          <a:p>
            <a:r>
              <a:rPr lang="fr-FR" dirty="0"/>
              <a:t>Lier un objet Suite à un modèle réutilisable</a:t>
            </a:r>
          </a:p>
          <a:p>
            <a:r>
              <a:rPr lang="fr-FR" dirty="0"/>
              <a:t>Composant flexible</a:t>
            </a:r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6D4F03-D60B-9770-FBA6-7DCA59903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72" y="5499254"/>
            <a:ext cx="32766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76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Jeux d’essai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92388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du Live Component</a:t>
            </a:r>
          </a:p>
          <a:p>
            <a:r>
              <a:rPr lang="fr-FR" dirty="0"/>
              <a:t>Récupération d’informations</a:t>
            </a:r>
          </a:p>
          <a:p>
            <a:pPr marL="0" indent="0">
              <a:buNone/>
            </a:pPr>
            <a:r>
              <a:rPr lang="fr-FR" dirty="0"/>
              <a:t>grâce à une </a:t>
            </a:r>
            <a:r>
              <a:rPr lang="fr-FR" dirty="0" err="1"/>
              <a:t>QueryBuilder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56A8BFC-2D2E-233D-C38B-7DB119641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3" y="2449002"/>
            <a:ext cx="4572000" cy="4019550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286923-31DC-200F-37DA-2C198BD69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76" y="4023565"/>
            <a:ext cx="3822297" cy="24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7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Jeux d’essai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92388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de l’input</a:t>
            </a:r>
          </a:p>
          <a:p>
            <a:r>
              <a:rPr lang="fr-FR" dirty="0"/>
              <a:t>Gestion du rendu grâce à</a:t>
            </a:r>
          </a:p>
          <a:p>
            <a:pPr marL="0" indent="0">
              <a:buNone/>
            </a:pPr>
            <a:r>
              <a:rPr lang="fr-FR" dirty="0"/>
              <a:t>une condition </a:t>
            </a:r>
            <a:r>
              <a:rPr lang="fr-FR" dirty="0" err="1"/>
              <a:t>Twig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3EBF6F2-8926-1CF1-F3D0-7C8A42EDB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95" y="2054447"/>
            <a:ext cx="3912235" cy="42583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8FFF084-D6DD-A37F-F281-9C0F2C392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09" y="4330135"/>
            <a:ext cx="2891009" cy="11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59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Jeux d’essai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92388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3" name="Hypnos - Accueil - Google Chrome 2022-12-06 12-39-48">
            <a:hlinkClick r:id="" action="ppaction://media"/>
            <a:extLst>
              <a:ext uri="{FF2B5EF4-FFF2-40B4-BE49-F238E27FC236}">
                <a16:creationId xmlns:a16="http://schemas.microsoft.com/office/drawing/2014/main" id="{FF42B192-CFF0-AB47-C6CB-1897616ED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3492" y="1228866"/>
            <a:ext cx="9597353" cy="51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4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Sécurité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89213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Sécurité 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Déjà expliqué :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Hachage du mot de passe 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Validation des contraintes formulaires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Moteur de </a:t>
            </a:r>
            <a:r>
              <a:rPr lang="fr-FR" dirty="0" err="1"/>
              <a:t>template</a:t>
            </a:r>
            <a:r>
              <a:rPr lang="fr-FR" dirty="0"/>
              <a:t> TWIG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Injection SQL </a:t>
            </a:r>
          </a:p>
          <a:p>
            <a:pPr lvl="2">
              <a:lnSpc>
                <a:spcPct val="150000"/>
              </a:lnSpc>
            </a:pPr>
            <a:r>
              <a:rPr lang="fr-FR" dirty="0"/>
              <a:t>Jeton </a:t>
            </a:r>
            <a:r>
              <a:rPr lang="fr-FR" dirty="0" err="1"/>
              <a:t>csrf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153613-E1F6-2142-0C25-18615273E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14" y="4949168"/>
            <a:ext cx="6403348" cy="2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8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Sécurité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89213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dirty="0"/>
              <a:t>security.yaml: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Création de la hiérarchie des rôles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En fonction de l’URL</a:t>
            </a:r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319307-B51D-20C2-142A-1D47B2403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3" y="3786187"/>
            <a:ext cx="4572000" cy="2447925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48F44FDE-24E8-6830-E26A-4FBAE0E85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20" y="4610099"/>
            <a:ext cx="4486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5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Sécurité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D9D0146-214D-F71E-B34B-ED9D4BB9F31D}"/>
              </a:ext>
            </a:extLst>
          </p:cNvPr>
          <p:cNvSpPr txBox="1">
            <a:spLocks/>
          </p:cNvSpPr>
          <p:nvPr/>
        </p:nvSpPr>
        <p:spPr>
          <a:xfrm>
            <a:off x="2589213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Contraintes de validation sur les Entités : </a:t>
            </a:r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3D9AB1-7BD8-8C51-38DF-6A152A991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84" y="3778339"/>
            <a:ext cx="6043577" cy="15234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FFDD20-3EAD-F37E-C5D2-C6D634A32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95" y="3778338"/>
            <a:ext cx="2143098" cy="152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3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E039C7-157E-F02C-F2A2-3159315C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Environnement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6B3EC0-7FDA-B8B9-EE64-E3AA3DFC0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379215"/>
            <a:ext cx="8915400" cy="3239043"/>
          </a:xfrm>
        </p:spPr>
        <p:txBody>
          <a:bodyPr/>
          <a:lstStyle/>
          <a:p>
            <a:pPr marL="0" indent="0">
              <a:buNone/>
            </a:pPr>
            <a:endParaRPr lang="fr-FR" dirty="0">
              <a:solidFill>
                <a:schemeClr val="bg2">
                  <a:lumMod val="25000"/>
                </a:schemeClr>
              </a:solidFill>
              <a:latin typeface="Abadi" panose="020B0604020104020204" pitchFamily="34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Humain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Technique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	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9FD32C-C2F1-5977-6184-27AE200F7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089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Sécurité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172B37-380E-E1BE-72CA-ADB64935083B}"/>
              </a:ext>
            </a:extLst>
          </p:cNvPr>
          <p:cNvSpPr txBox="1">
            <a:spLocks/>
          </p:cNvSpPr>
          <p:nvPr/>
        </p:nvSpPr>
        <p:spPr>
          <a:xfrm>
            <a:off x="2589213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dirty="0"/>
              <a:t>Côté utilisateur :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Politique de confidentialité</a:t>
            </a:r>
          </a:p>
          <a:p>
            <a:pPr lvl="1">
              <a:lnSpc>
                <a:spcPct val="150000"/>
              </a:lnSpc>
            </a:pPr>
            <a:r>
              <a:rPr lang="fr-FR"/>
              <a:t>Mentions légales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FDB9E1-78D8-88B5-B453-B668750E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05" y="4337813"/>
            <a:ext cx="5778790" cy="1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3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Déploiement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172B37-380E-E1BE-72CA-ADB64935083B}"/>
              </a:ext>
            </a:extLst>
          </p:cNvPr>
          <p:cNvSpPr txBox="1">
            <a:spLocks/>
          </p:cNvSpPr>
          <p:nvPr/>
        </p:nvSpPr>
        <p:spPr>
          <a:xfrm>
            <a:off x="2589213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dirty="0"/>
              <a:t>Mise en production de l’application 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Creation d’un nouveau répertoire sur le site </a:t>
            </a:r>
            <a:r>
              <a:rPr lang="fr-FR" dirty="0" err="1"/>
              <a:t>Heroku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Creation du fichier .</a:t>
            </a:r>
            <a:r>
              <a:rPr lang="fr-FR" dirty="0" err="1"/>
              <a:t>env.local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Compilation des assets</a:t>
            </a:r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9057231-11A4-5BC0-F823-D16D4EC6CADF}"/>
              </a:ext>
            </a:extLst>
          </p:cNvPr>
          <p:cNvSpPr txBox="1"/>
          <p:nvPr/>
        </p:nvSpPr>
        <p:spPr>
          <a:xfrm>
            <a:off x="5829472" y="4883270"/>
            <a:ext cx="5503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npm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run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endParaRPr lang="fr-FR" sz="1400" dirty="0"/>
          </a:p>
          <a:p>
            <a:pPr algn="r">
              <a:lnSpc>
                <a:spcPct val="200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composer dump-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env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prod</a:t>
            </a:r>
          </a:p>
          <a:p>
            <a:pPr algn="r">
              <a:lnSpc>
                <a:spcPct val="200000"/>
              </a:lnSpc>
            </a:pP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0001B2-B07E-5824-D660-D091175141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4758175"/>
            <a:ext cx="351790" cy="1250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6212854-CB56-67D5-A2E0-A7EE64D9BC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5886647"/>
            <a:ext cx="351790" cy="1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34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Déploiement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4CE1D03-14E3-AF34-2335-9F66FD29B95A}"/>
              </a:ext>
            </a:extLst>
          </p:cNvPr>
          <p:cNvSpPr txBox="1">
            <a:spLocks/>
          </p:cNvSpPr>
          <p:nvPr/>
        </p:nvSpPr>
        <p:spPr>
          <a:xfrm>
            <a:off x="2589213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dirty="0"/>
              <a:t>Création du répertoire </a:t>
            </a:r>
            <a:r>
              <a:rPr lang="fr-FR" dirty="0" err="1"/>
              <a:t>Heroku</a:t>
            </a:r>
            <a:r>
              <a:rPr lang="fr-FR" dirty="0"/>
              <a:t> :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Connexion à la plateforme </a:t>
            </a:r>
            <a:r>
              <a:rPr lang="fr-FR" dirty="0" err="1"/>
              <a:t>Heroku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Sélection du répertoire créé précédemment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Envoi de la branche « main «  de notre </a:t>
            </a:r>
            <a:r>
              <a:rPr lang="fr-FR" dirty="0" err="1"/>
              <a:t>répository</a:t>
            </a:r>
            <a:r>
              <a:rPr lang="fr-FR" dirty="0"/>
              <a:t> git </a:t>
            </a:r>
          </a:p>
          <a:p>
            <a:pPr marL="0" indent="0"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3EA40D8-953F-5A8E-064D-460ED2EF2636}"/>
              </a:ext>
            </a:extLst>
          </p:cNvPr>
          <p:cNvSpPr txBox="1"/>
          <p:nvPr/>
        </p:nvSpPr>
        <p:spPr>
          <a:xfrm>
            <a:off x="5829472" y="4883270"/>
            <a:ext cx="5503430" cy="131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heroku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login</a:t>
            </a:r>
          </a:p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heroku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git:remote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hypnos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-app</a:t>
            </a:r>
          </a:p>
          <a:p>
            <a:pPr algn="r">
              <a:lnSpc>
                <a:spcPct val="200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Git push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heroku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</a:t>
            </a:r>
            <a:endParaRPr lang="fr-FR" sz="1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9449D0-20A8-C04B-5BFC-CDB5D1BD4C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4758175"/>
            <a:ext cx="351790" cy="1250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4449808-39C4-6E5D-9E85-1BBF6C038E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499" y="6289171"/>
            <a:ext cx="351790" cy="1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19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Déploiement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4CE1D03-14E3-AF34-2335-9F66FD29B95A}"/>
              </a:ext>
            </a:extLst>
          </p:cNvPr>
          <p:cNvSpPr txBox="1">
            <a:spLocks/>
          </p:cNvSpPr>
          <p:nvPr/>
        </p:nvSpPr>
        <p:spPr>
          <a:xfrm>
            <a:off x="2589213" y="2449002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dirty="0"/>
              <a:t>Mise en place de la BDD sur serveur distant : 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Installation d’extension ( </a:t>
            </a:r>
            <a:r>
              <a:rPr lang="fr-FR" dirty="0" err="1"/>
              <a:t>JawsDB</a:t>
            </a:r>
            <a:r>
              <a:rPr lang="fr-FR" dirty="0"/>
              <a:t> )</a:t>
            </a:r>
          </a:p>
          <a:p>
            <a:pPr lvl="1">
              <a:lnSpc>
                <a:spcPct val="150000"/>
              </a:lnSpc>
            </a:pPr>
            <a:endParaRPr lang="fr-FR" dirty="0"/>
          </a:p>
          <a:p>
            <a:pPr lvl="1">
              <a:lnSpc>
                <a:spcPct val="150000"/>
              </a:lnSpc>
            </a:pPr>
            <a:endParaRPr lang="fr-FR" dirty="0"/>
          </a:p>
          <a:p>
            <a:pPr lvl="1">
              <a:lnSpc>
                <a:spcPct val="150000"/>
              </a:lnSpc>
            </a:pP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Configuration des informations serveurs dans mon dossier .</a:t>
            </a:r>
            <a:r>
              <a:rPr lang="fr-FR" dirty="0" err="1"/>
              <a:t>env</a:t>
            </a:r>
            <a:endParaRPr lang="fr-FR" dirty="0"/>
          </a:p>
          <a:p>
            <a:pPr lvl="1">
              <a:lnSpc>
                <a:spcPct val="150000"/>
              </a:lnSpc>
            </a:pPr>
            <a:r>
              <a:rPr lang="fr-FR" dirty="0"/>
              <a:t>Utilisation de  </a:t>
            </a:r>
            <a:r>
              <a:rPr lang="fr-FR" dirty="0" err="1"/>
              <a:t>MysqlDump</a:t>
            </a:r>
            <a:r>
              <a:rPr lang="fr-FR" dirty="0"/>
              <a:t> pour l’envoi de données </a:t>
            </a:r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  <p:pic>
        <p:nvPicPr>
          <p:cNvPr id="2" name="Image 1" descr="Une image contenant table&#10;&#10;Description générée automatiquement">
            <a:extLst>
              <a:ext uri="{FF2B5EF4-FFF2-40B4-BE49-F238E27FC236}">
                <a16:creationId xmlns:a16="http://schemas.microsoft.com/office/drawing/2014/main" id="{2275E0B4-7E54-3279-699F-AA3794004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90" y="3499513"/>
            <a:ext cx="5341620" cy="119062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0395412-6A7C-CDE6-DEDA-A0F94E50E358}"/>
              </a:ext>
            </a:extLst>
          </p:cNvPr>
          <p:cNvSpPr txBox="1"/>
          <p:nvPr/>
        </p:nvSpPr>
        <p:spPr>
          <a:xfrm>
            <a:off x="5856105" y="5567419"/>
            <a:ext cx="5503430" cy="46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Mysqldump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–u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nomUser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–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pmdp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nomDatabase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hypnos.sql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CA9B5F-A343-EDE6-BC11-5F4C406086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767" y="5567419"/>
            <a:ext cx="351790" cy="12509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635EE9-808D-DB66-1028-E5F580A665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546" y="6101529"/>
            <a:ext cx="351790" cy="1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73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4CE1D03-14E3-AF34-2335-9F66FD29B95A}"/>
              </a:ext>
            </a:extLst>
          </p:cNvPr>
          <p:cNvSpPr txBox="1">
            <a:spLocks/>
          </p:cNvSpPr>
          <p:nvPr/>
        </p:nvSpPr>
        <p:spPr>
          <a:xfrm>
            <a:off x="1388388" y="4953001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ctr">
              <a:buFont typeface="Wingdings 3" charset="2"/>
              <a:buNone/>
            </a:pPr>
            <a:r>
              <a:rPr lang="fr-FR" sz="2800" dirty="0">
                <a:solidFill>
                  <a:schemeClr val="bg2">
                    <a:lumMod val="25000"/>
                  </a:schemeClr>
                </a:solidFill>
              </a:rPr>
              <a:t>L’application est maintenant mise en ligne, </a:t>
            </a:r>
          </a:p>
          <a:p>
            <a:pPr marL="857250" lvl="2" indent="0" algn="ctr">
              <a:buFont typeface="Wingdings 3" charset="2"/>
              <a:buNone/>
            </a:pPr>
            <a:r>
              <a:rPr lang="fr-FR" sz="2800" dirty="0">
                <a:solidFill>
                  <a:schemeClr val="bg2">
                    <a:lumMod val="25000"/>
                  </a:schemeClr>
                </a:solidFill>
              </a:rPr>
              <a:t>et en état de marche !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778EBB3-114C-2FD8-9FEF-C8B88ADA5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227" y="1759333"/>
            <a:ext cx="1793545" cy="210227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232F0F3-03E4-474F-7544-7B8202E5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Réalisation du projet						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Finalité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34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Recherche Anglophone 					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CDA815B1-9312-D44A-C7F2-DCE4FAA9433A}"/>
              </a:ext>
            </a:extLst>
          </p:cNvPr>
          <p:cNvSpPr txBox="1">
            <a:spLocks/>
          </p:cNvSpPr>
          <p:nvPr/>
        </p:nvSpPr>
        <p:spPr>
          <a:xfrm>
            <a:off x="2589213" y="3283503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Mise en place du Système d’Authentification</a:t>
            </a:r>
          </a:p>
          <a:p>
            <a:r>
              <a:rPr lang="fr-FR" dirty="0"/>
              <a:t>Tiré de Symfony </a:t>
            </a:r>
          </a:p>
          <a:p>
            <a:endParaRPr lang="fr-FR" dirty="0"/>
          </a:p>
          <a:p>
            <a:pPr lvl="2"/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endParaRPr lang="fr-FR" dirty="0"/>
          </a:p>
          <a:p>
            <a:pPr marL="857250" lvl="2" indent="0" algn="r">
              <a:buFont typeface="Wingdings 3" charset="2"/>
              <a:buNone/>
            </a:pPr>
            <a:r>
              <a:rPr lang="fr-FR" dirty="0"/>
              <a:t>											</a:t>
            </a:r>
          </a:p>
        </p:txBody>
      </p:sp>
    </p:spTree>
    <p:extLst>
      <p:ext uri="{BB962C8B-B14F-4D97-AF65-F5344CB8AC3E}">
        <p14:creationId xmlns:p14="http://schemas.microsoft.com/office/powerpoint/2010/main" val="1274882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Recherche Anglophone					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Anglais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					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52A69EA-8F61-C736-1FEC-EBE2EB03711D}"/>
              </a:ext>
            </a:extLst>
          </p:cNvPr>
          <p:cNvSpPr txBox="1"/>
          <p:nvPr/>
        </p:nvSpPr>
        <p:spPr>
          <a:xfrm>
            <a:off x="2450236" y="1795461"/>
            <a:ext cx="7735410" cy="401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firewalls section of config/packages/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security.yaml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important section. 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"firewall"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system: the firewall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parts of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application are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secured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how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able to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authenticate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(e.g. login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API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 firewall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active on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Symfony uses the pattern key to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first match (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match by host or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dev firewall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really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fake firewall: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sure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don't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accidentally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block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Symfony's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dev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live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URLs like /_profiler and /_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wdt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real URLs are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handled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the main firewall (no pattern key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matches all URLs). A firewall can have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modes of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enables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question "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?". </a:t>
            </a:r>
          </a:p>
          <a:p>
            <a:pPr algn="just"/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Often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the user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is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unknown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(i.e. not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logged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in)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when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they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first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visit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your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fr-FR" sz="1600" dirty="0" err="1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website</a:t>
            </a:r>
            <a:r>
              <a:rPr lang="fr-FR" sz="1600" dirty="0"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</a:t>
            </a:r>
            <a:endParaRPr lang="fr-FR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97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Recherche Anglophone					</a:t>
            </a:r>
            <a:r>
              <a:rPr lang="fr-FR" sz="3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fr-FR" sz="16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Anglais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 					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666D90D-888F-6463-A533-B00E169A5F10}"/>
              </a:ext>
            </a:extLst>
          </p:cNvPr>
          <p:cNvSpPr txBox="1"/>
          <p:nvPr/>
        </p:nvSpPr>
        <p:spPr>
          <a:xfrm>
            <a:off x="2592388" y="2275232"/>
            <a:ext cx="6750415" cy="344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510" indent="179070" algn="just">
              <a:lnSpc>
                <a:spcPct val="115000"/>
              </a:lnSpc>
              <a:spcBef>
                <a:spcPts val="800"/>
              </a:spcBef>
            </a:pPr>
            <a:r>
              <a:rPr lang="fr-FR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 section </a:t>
            </a:r>
            <a:r>
              <a:rPr lang="fr-FR" sz="1800" i="1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pare-feu</a:t>
            </a:r>
            <a:r>
              <a:rPr lang="fr-FR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de config/packages/</a:t>
            </a:r>
            <a:r>
              <a:rPr lang="fr-FR" sz="1800" dirty="0" err="1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security.yaml</a:t>
            </a:r>
            <a:r>
              <a:rPr lang="fr-FR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est la partie la plus importante.  </a:t>
            </a:r>
          </a:p>
          <a:p>
            <a:pPr marL="270510" indent="179070" algn="just">
              <a:lnSpc>
                <a:spcPct val="115000"/>
              </a:lnSpc>
              <a:spcBef>
                <a:spcPts val="800"/>
              </a:spcBef>
            </a:pPr>
            <a:r>
              <a:rPr lang="fr-FR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Un “firewall” est votre système d’authentification : le </a:t>
            </a:r>
            <a:r>
              <a:rPr lang="fr-FR" sz="1800" i="1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pare-feu</a:t>
            </a:r>
            <a:r>
              <a:rPr lang="fr-FR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définit quelle partie de votre application est sécurisée et comment vos utilisateurs pourront s’authentifier (Ex : formulaire d’inscription, jeton API, etc.).</a:t>
            </a:r>
          </a:p>
          <a:p>
            <a:pPr marL="270510" algn="just">
              <a:lnSpc>
                <a:spcPct val="115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Seul un seul </a:t>
            </a:r>
            <a:r>
              <a:rPr lang="fr-FR" sz="1800" i="1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pare-feu</a:t>
            </a:r>
            <a:r>
              <a:rPr lang="fr-FR" sz="1800" dirty="0">
                <a:effectLst/>
                <a:latin typeface="Abadi" panose="020B06040201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est actif par requête : Symfony utilise la clef du patron pour trouver la première correspondance (vous pouvez aussi correspondre par hôte ou par autre chose (?) 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8158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Merci de votre écoute ! 					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E7F6A5-6347-8F90-F10E-52C97D2D1D72}"/>
              </a:ext>
            </a:extLst>
          </p:cNvPr>
          <p:cNvSpPr txBox="1">
            <a:spLocks/>
          </p:cNvSpPr>
          <p:nvPr/>
        </p:nvSpPr>
        <p:spPr>
          <a:xfrm>
            <a:off x="1163101" y="306419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ctr">
              <a:buFont typeface="Wingdings 3" charset="2"/>
              <a:buNone/>
            </a:pPr>
            <a:r>
              <a:rPr lang="fr-FR" sz="5400" dirty="0">
                <a:solidFill>
                  <a:schemeClr val="bg2">
                    <a:lumMod val="25000"/>
                  </a:schemeClr>
                </a:solidFill>
              </a:rPr>
              <a:t>Ma Conclusion.</a:t>
            </a:r>
          </a:p>
        </p:txBody>
      </p:sp>
    </p:spTree>
    <p:extLst>
      <p:ext uri="{BB962C8B-B14F-4D97-AF65-F5344CB8AC3E}">
        <p14:creationId xmlns:p14="http://schemas.microsoft.com/office/powerpoint/2010/main" val="521738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152ABA3-0BB8-1334-A40E-5F47AB2C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88" y="623888"/>
            <a:ext cx="8912225" cy="1281112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Merci de votre écoute ! 					</a:t>
            </a:r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B4A8C4-AF17-947D-DC4C-6DEA2BD9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E7F6A5-6347-8F90-F10E-52C97D2D1D72}"/>
              </a:ext>
            </a:extLst>
          </p:cNvPr>
          <p:cNvSpPr txBox="1">
            <a:spLocks/>
          </p:cNvSpPr>
          <p:nvPr/>
        </p:nvSpPr>
        <p:spPr>
          <a:xfrm>
            <a:off x="1163101" y="306419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2" indent="0" algn="ctr">
              <a:buFont typeface="Wingdings 3" charset="2"/>
              <a:buNone/>
            </a:pPr>
            <a:r>
              <a:rPr lang="fr-FR" sz="5400" dirty="0">
                <a:solidFill>
                  <a:schemeClr val="bg2">
                    <a:lumMod val="25000"/>
                  </a:schemeClr>
                </a:solidFill>
              </a:rPr>
              <a:t>Des questions ? </a:t>
            </a:r>
          </a:p>
        </p:txBody>
      </p:sp>
    </p:spTree>
    <p:extLst>
      <p:ext uri="{BB962C8B-B14F-4D97-AF65-F5344CB8AC3E}">
        <p14:creationId xmlns:p14="http://schemas.microsoft.com/office/powerpoint/2010/main" val="122275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9C611-F91B-66EF-0212-73A344A4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Mon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91E36C-4CBF-CD88-57BE-CCCC41F4C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Cahier des charges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Général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Administrateur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Manager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Utilisateur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Spécifications techniques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bg2">
                  <a:lumMod val="25000"/>
                </a:schemeClr>
              </a:solidFill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		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F15714-AAB3-B263-52B1-8764F3E04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2D3B81-4A5A-8F1B-BBE2-2E42E3A0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Mon projet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									</a:t>
            </a:r>
            <a:r>
              <a:rPr lang="fr-FR" sz="3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Cahier des charges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				</a:t>
            </a:r>
            <a:endParaRPr lang="fr-FR" sz="1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AE788-5924-F2E3-9230-5EFA80A3A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216466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Général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Libre d’accès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Formulaire de contact à disposition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347B2D-07F7-6645-505E-1A6B5E4D94B2}"/>
              </a:ext>
            </a:extLst>
          </p:cNvPr>
          <p:cNvSpPr txBox="1"/>
          <p:nvPr/>
        </p:nvSpPr>
        <p:spPr>
          <a:xfrm>
            <a:off x="9383696" y="5757333"/>
            <a:ext cx="1349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gency FB" panose="020B0503020202020204" pitchFamily="34" charset="0"/>
              </a:rPr>
              <a:t>Plus d’exemple p.32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D34C8E-9384-EEBB-2D3D-7F0CC1265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1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FC034-EB99-2AD9-0461-1B3523C8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Mon projet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									</a:t>
            </a:r>
            <a:r>
              <a:rPr lang="fr-FR" sz="3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Cahier des charges </a:t>
            </a: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	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650D-8321-BBDF-A58B-1682DEE8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257887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Administrateur 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Hôtel : Créer, modifier, supprimer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Manager : Créer, modifier, supprimer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Recevoir et traiter formulaires de contact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>
              <a:solidFill>
                <a:schemeClr val="bg2">
                  <a:lumMod val="25000"/>
                </a:schemeClr>
              </a:solidFill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234E93-4075-EAC0-25E1-12ADF9C5F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" y="6226624"/>
            <a:ext cx="1085524" cy="6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35647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1362</TotalTime>
  <Words>2705</Words>
  <Application>Microsoft Office PowerPoint</Application>
  <PresentationFormat>Grand écran</PresentationFormat>
  <Paragraphs>473</Paragraphs>
  <Slides>69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8" baseType="lpstr">
      <vt:lpstr>Abadi</vt:lpstr>
      <vt:lpstr>Agency FB</vt:lpstr>
      <vt:lpstr>Aharoni</vt:lpstr>
      <vt:lpstr>Arial</vt:lpstr>
      <vt:lpstr>Brush Script MT</vt:lpstr>
      <vt:lpstr>Century Gothic</vt:lpstr>
      <vt:lpstr>Consolas</vt:lpstr>
      <vt:lpstr>Wingdings 3</vt:lpstr>
      <vt:lpstr>Brin</vt:lpstr>
      <vt:lpstr>Hypnos</vt:lpstr>
      <vt:lpstr>Présentation du projet </vt:lpstr>
      <vt:lpstr>Le projet Hypnos </vt:lpstr>
      <vt:lpstr>Compétences          Front-End</vt:lpstr>
      <vt:lpstr>Compétences          Back-End</vt:lpstr>
      <vt:lpstr>Environnement</vt:lpstr>
      <vt:lpstr>Mon projet</vt:lpstr>
      <vt:lpstr>Mon projet          Cahier des charges     </vt:lpstr>
      <vt:lpstr>Mon projet          Cahier des charges  </vt:lpstr>
      <vt:lpstr>Mon projet          Cahier des charges  </vt:lpstr>
      <vt:lpstr>Mon projet          Cahier des charges  </vt:lpstr>
      <vt:lpstr>Mon projet          Spécifications Techniques </vt:lpstr>
      <vt:lpstr>Mon projet          Spécifications Techniques </vt:lpstr>
      <vt:lpstr>Mon projet          Spécifications Techniques </vt:lpstr>
      <vt:lpstr>Réalisation du projet</vt:lpstr>
      <vt:lpstr>Réalisation du projet       Création BDD</vt:lpstr>
      <vt:lpstr>Réalisation du projet       Création BDD</vt:lpstr>
      <vt:lpstr>Réalisation du projet       Création BDD</vt:lpstr>
      <vt:lpstr>Réalisation du projet       Création BDD</vt:lpstr>
      <vt:lpstr>Réalisation du projet        Création BDD</vt:lpstr>
      <vt:lpstr>Réalisation du projet        Création BDD</vt:lpstr>
      <vt:lpstr>Réalisation du projet        Création BDD</vt:lpstr>
      <vt:lpstr>Réalisation du projet       Création BDD</vt:lpstr>
      <vt:lpstr>Réalisation du projet       Création BDD</vt:lpstr>
      <vt:lpstr>Réalisation du projet       Création BDD</vt:lpstr>
      <vt:lpstr>Réalisation du projet       Maquettage</vt:lpstr>
      <vt:lpstr>Réalisation du projet       Maquettage</vt:lpstr>
      <vt:lpstr>Réalisation du projet       Maquettage</vt:lpstr>
      <vt:lpstr>Réalisation du projet       Design System</vt:lpstr>
      <vt:lpstr>Réalisation du projet       Design System</vt:lpstr>
      <vt:lpstr>Réalisation du projet      Background/Logo</vt:lpstr>
      <vt:lpstr>Réalisation du projet      Faire un point</vt:lpstr>
      <vt:lpstr>Réalisation du projet</vt:lpstr>
      <vt:lpstr>Réalisation du projet      Conception</vt:lpstr>
      <vt:lpstr>Réalisation du projet      Routing</vt:lpstr>
      <vt:lpstr>Réalisation du projet      Suite par ID TWIG</vt:lpstr>
      <vt:lpstr>Réalisation du projet       Register </vt:lpstr>
      <vt:lpstr>Réalisation du projet       Login</vt:lpstr>
      <vt:lpstr>Réalisation du projet       Login</vt:lpstr>
      <vt:lpstr>Réalisation du projet       Login</vt:lpstr>
      <vt:lpstr>Réalisation du projet       Gestion</vt:lpstr>
      <vt:lpstr>Réalisation du projet       Administrateur</vt:lpstr>
      <vt:lpstr>Réalisation du projet    Exemple : Créer un Manager</vt:lpstr>
      <vt:lpstr>Réalisation du projet       Gestion</vt:lpstr>
      <vt:lpstr>Réalisation du projet       Manager</vt:lpstr>
      <vt:lpstr>Réalisation du projet    Exemple : Changement MDP</vt:lpstr>
      <vt:lpstr>Réalisation du projet       Gestion</vt:lpstr>
      <vt:lpstr>Réalisation du projet       Utilisateur</vt:lpstr>
      <vt:lpstr>Réalisation du projet      Exemple : Booking</vt:lpstr>
      <vt:lpstr>Réalisation du projet      Dynamisme </vt:lpstr>
      <vt:lpstr>Réalisation du projet      JavaScript </vt:lpstr>
      <vt:lpstr>Réalisation du projet      Live Component </vt:lpstr>
      <vt:lpstr>Réalisation du projet      Jeux d’essai</vt:lpstr>
      <vt:lpstr>Réalisation du projet      Jeux d’essai</vt:lpstr>
      <vt:lpstr>Réalisation du projet      Jeux d’essai</vt:lpstr>
      <vt:lpstr>Réalisation du projet      Jeux d’essai</vt:lpstr>
      <vt:lpstr>Réalisation du projet      Sécurité</vt:lpstr>
      <vt:lpstr>Réalisation du projet      Sécurité</vt:lpstr>
      <vt:lpstr>Réalisation du projet      Sécurité</vt:lpstr>
      <vt:lpstr>Réalisation du projet      Sécurité</vt:lpstr>
      <vt:lpstr>Réalisation du projet      Déploiement</vt:lpstr>
      <vt:lpstr>Réalisation du projet      Déploiement</vt:lpstr>
      <vt:lpstr>Réalisation du projet      Déploiement</vt:lpstr>
      <vt:lpstr>Réalisation du projet      Finalité</vt:lpstr>
      <vt:lpstr>Recherche Anglophone      </vt:lpstr>
      <vt:lpstr>Recherche Anglophone      Anglais      </vt:lpstr>
      <vt:lpstr>Recherche Anglophone      Anglais      </vt:lpstr>
      <vt:lpstr>Merci de votre écoute !      </vt:lpstr>
      <vt:lpstr>Merci de votre écoute !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Hypnos</dc:title>
  <dc:creator>Hugo Dessauw</dc:creator>
  <cp:lastModifiedBy>Hugo Dessauw</cp:lastModifiedBy>
  <cp:revision>285</cp:revision>
  <dcterms:created xsi:type="dcterms:W3CDTF">2022-12-05T08:56:20Z</dcterms:created>
  <dcterms:modified xsi:type="dcterms:W3CDTF">2022-12-08T17:50:58Z</dcterms:modified>
</cp:coreProperties>
</file>